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6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AF2EF-0C6F-40DB-84A6-4F046D726D3C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0E90B-7F64-4387-862A-808CA560C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165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3D66D-45C8-4B99-B8F6-BECD267510AD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26416-E026-4664-85D5-329F6E80EE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17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AC0E79-0B28-4A78-90B1-0FD5248E2493}" type="slidenum">
              <a:rPr lang="ru-RU" altLang="ru-RU" smtClean="0"/>
              <a:pPr eaLnBrk="1" hangingPunct="1"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91F-642B-4AC2-8EA4-192CB621AAC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327D-6A53-4824-B5A6-60DA67FBD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752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91F-642B-4AC2-8EA4-192CB621AAC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327D-6A53-4824-B5A6-60DA67FBD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20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91F-642B-4AC2-8EA4-192CB621AAC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327D-6A53-4824-B5A6-60DA67FBD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14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91F-642B-4AC2-8EA4-192CB621AAC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327D-6A53-4824-B5A6-60DA67FBD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445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91F-642B-4AC2-8EA4-192CB621AAC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327D-6A53-4824-B5A6-60DA67FBD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16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91F-642B-4AC2-8EA4-192CB621AAC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327D-6A53-4824-B5A6-60DA67FBD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22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91F-642B-4AC2-8EA4-192CB621AAC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327D-6A53-4824-B5A6-60DA67FBD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12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91F-642B-4AC2-8EA4-192CB621AAC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327D-6A53-4824-B5A6-60DA67FBD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88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91F-642B-4AC2-8EA4-192CB621AAC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327D-6A53-4824-B5A6-60DA67FBD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358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91F-642B-4AC2-8EA4-192CB621AAC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327D-6A53-4824-B5A6-60DA67FBD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422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E91F-642B-4AC2-8EA4-192CB621AAC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327D-6A53-4824-B5A6-60DA67FBD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103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E91F-642B-4AC2-8EA4-192CB621AAC1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327D-6A53-4824-B5A6-60DA67FBD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249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Лекция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Дифференциальный  </a:t>
            </a:r>
            <a:r>
              <a:rPr lang="ru-RU" sz="4800" b="1" dirty="0" err="1" smtClean="0">
                <a:solidFill>
                  <a:schemeClr val="tx1"/>
                </a:solidFill>
              </a:rPr>
              <a:t>криптоанализ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76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682157" cy="357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290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7" y="1268760"/>
            <a:ext cx="7380714" cy="425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4183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3931029" cy="599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3338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320933" cy="368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29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0074"/>
            <a:ext cx="7023653" cy="564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107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7096361" cy="485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553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3297"/>
            <a:ext cx="8346886" cy="266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81608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Построение блоковых </a:t>
            </a:r>
            <a:r>
              <a:rPr lang="ru-RU" sz="3200" b="1" dirty="0" smtClean="0"/>
              <a:t>шифров, доказуемо</a:t>
            </a:r>
            <a:r>
              <a:rPr lang="ru-RU" sz="3200" dirty="0" smtClean="0"/>
              <a:t> стойких к линейному и дифференциальному </a:t>
            </a:r>
            <a:r>
              <a:rPr lang="ru-RU" sz="3200" dirty="0" err="1" smtClean="0"/>
              <a:t>криптоанализу</a:t>
            </a:r>
            <a:endParaRPr lang="ru-RU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5259"/>
            <a:ext cx="7890813" cy="410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2441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Слайд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67713" y="625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Слайд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224838" y="6113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921A51-5C2A-41EA-8DAC-BFBF3B881C3B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/>
              <a:t> </a:t>
            </a:r>
            <a:r>
              <a:rPr lang="ru-RU" altLang="ru-RU" sz="2400" b="1" smtClean="0"/>
              <a:t>Принцип Керхгоффа</a:t>
            </a:r>
            <a:r>
              <a:rPr lang="ru-RU" altLang="ru-RU" sz="4000" b="1" smtClean="0"/>
              <a:t> </a:t>
            </a:r>
            <a:br>
              <a:rPr lang="ru-RU" altLang="ru-RU" sz="4000" b="1" smtClean="0"/>
            </a:br>
            <a:endParaRPr lang="ru-RU" altLang="ru-RU" sz="4000" b="1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     Согласно этому принципу предполагается, что в данной модели любому пользователю известно все, за исключением ключа </a:t>
            </a:r>
            <a:r>
              <a:rPr lang="ru-RU" altLang="ru-RU" sz="2400" dirty="0" err="1" smtClean="0"/>
              <a:t>расшифрования</a:t>
            </a:r>
            <a:r>
              <a:rPr lang="ru-RU" altLang="ru-RU" sz="2400" dirty="0" smtClean="0"/>
              <a:t> </a:t>
            </a:r>
            <a:r>
              <a:rPr lang="ru-RU" altLang="ru-RU" sz="2400" i="1" dirty="0" err="1" smtClean="0"/>
              <a:t>К</a:t>
            </a:r>
            <a:r>
              <a:rPr lang="ru-RU" altLang="ru-RU" sz="2400" dirty="0" err="1" smtClean="0"/>
              <a:t>рш</a:t>
            </a:r>
            <a:r>
              <a:rPr lang="ru-RU" altLang="ru-RU" sz="2400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 smtClean="0"/>
              <a:t>Основные типы криптографических атак:</a:t>
            </a:r>
            <a:endParaRPr lang="ru-RU" alt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1) только при известной криптограмме </a:t>
            </a:r>
            <a:r>
              <a:rPr lang="ru-RU" altLang="ru-RU" sz="2400" i="1" dirty="0" smtClean="0"/>
              <a:t>Е</a:t>
            </a:r>
            <a:r>
              <a:rPr lang="ru-RU" altLang="ru-RU" sz="24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2) при известной криптограмме </a:t>
            </a:r>
            <a:r>
              <a:rPr lang="ru-RU" altLang="ru-RU" sz="2400" i="1" dirty="0" smtClean="0"/>
              <a:t>Е</a:t>
            </a:r>
            <a:r>
              <a:rPr lang="ru-RU" altLang="ru-RU" sz="2400" dirty="0" smtClean="0"/>
              <a:t> и соответствующей  ей части сообщения </a:t>
            </a:r>
            <a:r>
              <a:rPr lang="en-US" altLang="ru-RU" sz="2400" i="1" dirty="0" smtClean="0"/>
              <a:t>M</a:t>
            </a:r>
            <a:r>
              <a:rPr lang="ru-RU" altLang="ru-RU" sz="24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3) при специально выбранном сообщении </a:t>
            </a:r>
            <a:r>
              <a:rPr lang="en-US" altLang="ru-RU" sz="2400" i="1" dirty="0" smtClean="0"/>
              <a:t>M</a:t>
            </a:r>
            <a:r>
              <a:rPr lang="ru-RU" altLang="ru-RU" sz="2400" dirty="0" smtClean="0"/>
              <a:t> и соответствующей ему криптограмме </a:t>
            </a:r>
            <a:r>
              <a:rPr lang="en-US" altLang="ru-RU" sz="2400" i="1" dirty="0" smtClean="0"/>
              <a:t>E</a:t>
            </a:r>
            <a:r>
              <a:rPr lang="ru-RU" altLang="ru-RU" sz="24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05837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Слайд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440738" y="618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Слайд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лек8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512175" y="6256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Слайд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лек8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151813" y="6113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Слайд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67713" y="618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Слайд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лекция 8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296275" y="618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Слайд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96275" y="6184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9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Слайд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367713" y="618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Слайд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316913" y="623728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11</a:t>
            </a: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Слайд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440738" y="62563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12</a:t>
            </a: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Слайд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440738" y="618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13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7" y="404664"/>
            <a:ext cx="772070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3865630" y="4409567"/>
            <a:ext cx="2453082" cy="2125069"/>
            <a:chOff x="3865630" y="4422341"/>
            <a:chExt cx="2453082" cy="212506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865630" y="4422341"/>
              <a:ext cx="2453082" cy="1375703"/>
              <a:chOff x="3504618" y="5219908"/>
              <a:chExt cx="2453082" cy="137570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504618" y="5949280"/>
                <a:ext cx="2448272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Схема подстановки</a:t>
                </a:r>
                <a:endParaRPr lang="en-US" dirty="0" smtClean="0"/>
              </a:p>
              <a:p>
                <a:r>
                  <a:rPr lang="en-US" dirty="0" smtClean="0"/>
                  <a:t>S-</a:t>
                </a:r>
                <a:r>
                  <a:rPr lang="ru-RU" dirty="0" smtClean="0"/>
                  <a:t>блок</a:t>
                </a:r>
                <a:endParaRPr lang="ru-RU" dirty="0"/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3568957" y="5219908"/>
                <a:ext cx="421910" cy="729372"/>
                <a:chOff x="3568957" y="5219908"/>
                <a:chExt cx="421910" cy="729372"/>
              </a:xfrm>
            </p:grpSpPr>
            <p:cxnSp>
              <p:nvCxnSpPr>
                <p:cNvPr id="6" name="Прямая со стрелкой 5"/>
                <p:cNvCxnSpPr/>
                <p:nvPr/>
              </p:nvCxnSpPr>
              <p:spPr>
                <a:xfrm>
                  <a:off x="3779912" y="5589240"/>
                  <a:ext cx="0" cy="3600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/>
                <p:cNvSpPr txBox="1"/>
                <p:nvPr/>
              </p:nvSpPr>
              <p:spPr>
                <a:xfrm>
                  <a:off x="3568957" y="521990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X1</a:t>
                  </a:r>
                  <a:endParaRPr lang="ru-RU" dirty="0"/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3997563" y="5224554"/>
                <a:ext cx="421910" cy="729372"/>
                <a:chOff x="3568957" y="5219908"/>
                <a:chExt cx="421910" cy="729372"/>
              </a:xfrm>
            </p:grpSpPr>
            <p:cxnSp>
              <p:nvCxnSpPr>
                <p:cNvPr id="11" name="Прямая со стрелкой 10"/>
                <p:cNvCxnSpPr/>
                <p:nvPr/>
              </p:nvCxnSpPr>
              <p:spPr>
                <a:xfrm>
                  <a:off x="3779912" y="5589240"/>
                  <a:ext cx="0" cy="3600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3568957" y="521990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X2</a:t>
                  </a:r>
                  <a:endParaRPr lang="ru-RU" dirty="0"/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4517799" y="5229200"/>
                <a:ext cx="357790" cy="729372"/>
                <a:chOff x="3568957" y="5219908"/>
                <a:chExt cx="357790" cy="729372"/>
              </a:xfrm>
            </p:grpSpPr>
            <p:cxnSp>
              <p:nvCxnSpPr>
                <p:cNvPr id="14" name="Прямая со стрелкой 13"/>
                <p:cNvCxnSpPr/>
                <p:nvPr/>
              </p:nvCxnSpPr>
              <p:spPr>
                <a:xfrm>
                  <a:off x="3779912" y="5589240"/>
                  <a:ext cx="0" cy="3600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3568957" y="5219908"/>
                  <a:ext cx="3577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Xi</a:t>
                  </a:r>
                  <a:endParaRPr lang="ru-RU" dirty="0"/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5530980" y="5233846"/>
                <a:ext cx="426720" cy="729372"/>
                <a:chOff x="3568957" y="5219908"/>
                <a:chExt cx="426720" cy="729372"/>
              </a:xfrm>
            </p:grpSpPr>
            <p:cxnSp>
              <p:nvCxnSpPr>
                <p:cNvPr id="17" name="Прямая со стрелкой 16"/>
                <p:cNvCxnSpPr/>
                <p:nvPr/>
              </p:nvCxnSpPr>
              <p:spPr>
                <a:xfrm>
                  <a:off x="3779912" y="5589240"/>
                  <a:ext cx="0" cy="3600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3568957" y="5219908"/>
                  <a:ext cx="4267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Xn</a:t>
                  </a:r>
                  <a:endParaRPr lang="ru-RU" dirty="0"/>
                </a:p>
              </p:txBody>
            </p:sp>
          </p:grpSp>
        </p:grpSp>
        <p:grpSp>
          <p:nvGrpSpPr>
            <p:cNvPr id="22" name="Группа 21"/>
            <p:cNvGrpSpPr/>
            <p:nvPr/>
          </p:nvGrpSpPr>
          <p:grpSpPr>
            <a:xfrm>
              <a:off x="3944679" y="5783198"/>
              <a:ext cx="413896" cy="751438"/>
              <a:chOff x="3944679" y="5783198"/>
              <a:chExt cx="413896" cy="751438"/>
            </a:xfrm>
          </p:grpSpPr>
          <p:cxnSp>
            <p:nvCxnSpPr>
              <p:cNvPr id="20" name="Прямая со стрелкой 19"/>
              <p:cNvCxnSpPr/>
              <p:nvPr/>
            </p:nvCxnSpPr>
            <p:spPr>
              <a:xfrm>
                <a:off x="4140924" y="5783198"/>
                <a:ext cx="0" cy="3821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3944679" y="6165304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Y1</a:t>
                </a:r>
                <a:endParaRPr lang="ru-RU" dirty="0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4395181" y="5789585"/>
              <a:ext cx="413896" cy="751438"/>
              <a:chOff x="3944679" y="5783198"/>
              <a:chExt cx="413896" cy="751438"/>
            </a:xfrm>
          </p:grpSpPr>
          <p:cxnSp>
            <p:nvCxnSpPr>
              <p:cNvPr id="25" name="Прямая со стрелкой 24"/>
              <p:cNvCxnSpPr/>
              <p:nvPr/>
            </p:nvCxnSpPr>
            <p:spPr>
              <a:xfrm>
                <a:off x="4140924" y="5783198"/>
                <a:ext cx="0" cy="3821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944679" y="6165304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Y2</a:t>
                </a:r>
                <a:endParaRPr lang="ru-RU" dirty="0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4885176" y="5795972"/>
              <a:ext cx="413896" cy="751438"/>
              <a:chOff x="3944679" y="5783198"/>
              <a:chExt cx="413896" cy="751438"/>
            </a:xfrm>
          </p:grpSpPr>
          <p:cxnSp>
            <p:nvCxnSpPr>
              <p:cNvPr id="28" name="Прямая со стрелкой 27"/>
              <p:cNvCxnSpPr/>
              <p:nvPr/>
            </p:nvCxnSpPr>
            <p:spPr>
              <a:xfrm>
                <a:off x="4140924" y="5783198"/>
                <a:ext cx="0" cy="3821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3944679" y="6165304"/>
                <a:ext cx="413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Y3</a:t>
                </a:r>
                <a:endParaRPr lang="ru-RU" dirty="0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5904816" y="5783198"/>
              <a:ext cx="408125" cy="751438"/>
              <a:chOff x="3944679" y="5783198"/>
              <a:chExt cx="408125" cy="751438"/>
            </a:xfrm>
          </p:grpSpPr>
          <p:cxnSp>
            <p:nvCxnSpPr>
              <p:cNvPr id="31" name="Прямая со стрелкой 30"/>
              <p:cNvCxnSpPr/>
              <p:nvPr/>
            </p:nvCxnSpPr>
            <p:spPr>
              <a:xfrm>
                <a:off x="4140924" y="5783198"/>
                <a:ext cx="0" cy="38210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944679" y="6165304"/>
                <a:ext cx="408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Yn</a:t>
                </a:r>
                <a:endParaRPr lang="ru-RU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558499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Слайд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96275" y="618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14</a:t>
            </a: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Слайд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440738" y="618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15</a:t>
            </a:r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Слайд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367713" y="618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16</a:t>
            </a:r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Слайд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440738" y="62563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17</a:t>
            </a: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Слайд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440738" y="62563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18</a:t>
            </a:r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Слайд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67713" y="618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19</a:t>
            </a:r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Булевы функции в криптографических преобразованиях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766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789221" cy="494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6314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821242" cy="456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75856" y="5534596"/>
                <a:ext cx="2697983" cy="70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Представление БФ в ДНФ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</m:ba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1+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bar>
                      <m:barPr>
                        <m:pos m:val="top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e>
                    </m:ba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534596"/>
                <a:ext cx="2697983" cy="70282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806" t="-4348" r="-1354" b="-10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149411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640585" cy="254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7436550" cy="322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9327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94864" cy="246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8706557" cy="129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4424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9992"/>
            <a:ext cx="6192688" cy="637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8719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28525" cy="353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8233876" cy="265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1378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2760"/>
            <a:ext cx="6480720" cy="639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7573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70133" cy="372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437113"/>
            <a:ext cx="8006961" cy="84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73776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9" y="620688"/>
            <a:ext cx="7424207" cy="52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568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764704"/>
            <a:ext cx="894846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9010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77" y="404664"/>
            <a:ext cx="6148157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611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252988" cy="536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1750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295802" cy="557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193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8076198" cy="416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20633"/>
            <a:ext cx="7583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РАУНДОВЫХ КЛЮЧЕЙ НА ВЫХОДНЫЕ РАЗНОСТИ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79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532695" cy="350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873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3931029" cy="599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7344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5401</TotalTime>
  <Words>122</Words>
  <Application>Microsoft Office PowerPoint</Application>
  <PresentationFormat>Экран (4:3)</PresentationFormat>
  <Paragraphs>43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Лекция</vt:lpstr>
      <vt:lpstr> Принцип Керхгоффа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Построение блоковых шифров, доказуемо стойких к линейному и дифференциальному криптоанализу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</dc:title>
  <dc:creator>viyak</dc:creator>
  <cp:lastModifiedBy>Victor</cp:lastModifiedBy>
  <cp:revision>22</cp:revision>
  <cp:lastPrinted>2017-02-26T16:14:22Z</cp:lastPrinted>
  <dcterms:created xsi:type="dcterms:W3CDTF">2016-12-21T18:18:17Z</dcterms:created>
  <dcterms:modified xsi:type="dcterms:W3CDTF">2018-03-12T17:36:39Z</dcterms:modified>
</cp:coreProperties>
</file>